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60" r:id="rId5"/>
    <p:sldId id="261" r:id="rId6"/>
    <p:sldId id="259" r:id="rId7"/>
    <p:sldId id="266" r:id="rId8"/>
    <p:sldId id="258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3144A0-EFA2-55D8-0EE7-D9C3D493F7F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A2D5B-8484-706F-8AA4-ACD3EFED500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853C93C7-B82A-455A-9BFC-C8CCDEBFFCC4}" type="datetime1">
              <a:rPr lang="en-GB"/>
              <a:pPr lvl="0"/>
              <a:t>02/07/2026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725B9BB-15B9-83DE-9B56-7925263276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13DE786-BE2E-8C2B-80B0-A7B0938A5EE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FEB92-04CA-F945-215D-6E02961A211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BF0B0-670A-8D7D-97B9-5C020FCB68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EDF6BB7D-1910-4E68-B974-C700C3F1D22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14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9198F4-20F9-1553-1E50-8E1F0F9BDC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07E75-0E8F-79CA-0ECD-6B3C19E2FE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DDFE2-62AE-D4F2-126D-69B58C1C2AA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D9B334-F039-404C-B50D-BDEC28DAD404}" type="slidenum">
              <a:t>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306ED8-CDFF-C407-3CA7-63E706EC8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F117C1-12F0-52B5-66D6-F1AD561FDA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D5D88-66C7-0422-A750-AEC4CA5F7D1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99AF67-2B44-4DDF-9C6F-2895C730216E}" type="slidenum">
              <a:t>10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00E938-6332-9B3F-EE4C-245E9717A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14645A-11BB-3889-DCDD-EFF70947EF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#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A5600-88EF-B9A8-156E-792FE1AAFFE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15A971-FCFB-4BC9-BBE9-1A6FDBC15111}" type="slidenum">
              <a:t>11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418A91-A951-9A75-42F1-E5A28D0612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2D80CF-1140-46FD-2B08-A6110C793E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D54B6-D384-5D6C-AED7-51ED53C1F0D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40E5FE-A102-457C-95F8-9927703FDFE1}" type="slidenum">
              <a:t>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245164-3A03-2753-4BBD-C83C5EBC34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53FC56-656A-7838-E157-610790A1D5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D3E4A-6C8E-FB89-D513-0EE95BDFCEA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E1F58F-0281-4F96-BBDD-BFB7FAB31D10}" type="slidenum">
              <a:t>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85467C-CF6D-F820-A57E-43A4B56C65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BD444A-84D2-BD20-C277-FAC0823F3C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33977-24E2-F17B-A8B9-11D165BB1E4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8D74A9-A5B0-4355-9723-0C685CE09D3F}" type="slidenum">
              <a:t>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EE50EB-7C62-9BEA-8383-97FDAED8D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37614F-FE13-B900-4173-2E7DC1764A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F9A3F-4024-07E8-723B-DA315C9653C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D0CB19-329F-4961-92F8-ECDE80A45F76}" type="slidenum">
              <a:t>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6BC212-1C62-5E90-EF36-FAA177961B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13C128-10B6-5166-D886-06E1113735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3AB30-FD97-2802-9769-7E3AF6E22AF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F01FBA-E022-441A-9A48-BCFCC2304D15}" type="slidenum">
              <a:t>6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077C5E-225E-BEAC-F722-9F9A611998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D11652-5716-2A10-D61A-B6BE0BC2D7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7F695-E553-BF88-F158-C42D0AB4682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2F2697-7EB2-4603-B4DA-A6D9DA61FD45}" type="slidenum">
              <a:t>7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D9B1DF-1A7F-88BA-1DFB-079725450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592F3A-61BC-2D0C-AC29-D690F125A0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9D78F-1464-BE35-737D-5FCA21B36E5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56499F-34F8-4084-AD54-D6DB85CAC552}" type="slidenum">
              <a:t>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5727EF-CB96-DC92-553D-D725F1AE4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8D92C9-C986-4106-A679-DB4ADD3913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8372A-9C68-7020-6F10-FBEA49BCF55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C82CD0-0263-4408-A7F8-58119BA59511}" type="slidenum">
              <a:t>9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6B32E60-87C7-829E-886D-62CF96CB221A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DC57306-48FA-F7BC-837A-6DF60B68175B}"/>
              </a:ext>
            </a:extLst>
          </p:cNvPr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A528E7-AACA-0445-BD8F-CDB6CCE8F57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FD89FC6-15A4-1264-657E-52F119A7672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00050" y="4455624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637052"/>
                </a:solidFill>
                <a:latin typeface="Calibri Light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D99E837-BBA3-8387-8F66-3D9C8365B8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08BAD5-C99F-45DC-AE28-6ED8542669A5}" type="datetime1">
              <a:rPr lang="en-GB"/>
              <a:pPr lvl="0"/>
              <a:t>02/07/2026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73E35B2-CBD7-9269-A0C6-A4A999F127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E391D1-EAE6-2176-A7BB-58B1104114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1DB88F-8386-43BB-B0B4-D513FE21E186}" type="slidenum"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C1F121-7C9B-D8DF-4204-5B24EE435EDB}"/>
              </a:ext>
            </a:extLst>
          </p:cNvPr>
          <p:cNvCxnSpPr/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7169041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AD00C-7560-6327-F6C5-5EC24723C91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BA0C4D-4800-2ACA-B6F3-2F5A61165BB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DF18D-A63A-3332-EFCD-DFE094F087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2BD5B4-7434-4338-8768-DD77DA35840F}" type="datetime1">
              <a:rPr lang="en-GB"/>
              <a:pPr lvl="0"/>
              <a:t>02/07/2026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720E3-404A-FF45-9DD7-38E3F009CD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D00A2-7F3F-7961-D3CA-F0D968EBF6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DA9F57-7B5D-446E-9785-0F33075D440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4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CFD78E2-6657-DC8C-5F3A-894CBCD904E0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43C9A14-A29C-2621-199E-1C8323A045B7}"/>
              </a:ext>
            </a:extLst>
          </p:cNvPr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Vertical Title 1">
            <a:extLst>
              <a:ext uri="{FF2B5EF4-FFF2-40B4-BE49-F238E27FC236}">
                <a16:creationId xmlns:a16="http://schemas.microsoft.com/office/drawing/2014/main" id="{C519ED1C-1ECC-B21F-D29C-B137E31F534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414780"/>
            <a:ext cx="2628899" cy="575741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4D90D668-DE5B-C9D5-040D-854EE6B835F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414780"/>
            <a:ext cx="7734296" cy="5757419"/>
          </a:xfrm>
        </p:spPr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5B3FF0-866C-1C76-FFA9-B7188471A1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2ECC60-08EE-4570-9357-A903E554AAB2}" type="datetime1">
              <a:rPr lang="en-GB"/>
              <a:pPr lvl="0"/>
              <a:t>02/07/2026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B095EAA-901C-8AAF-5568-0C97062929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C9CDEB-F2A2-C90C-0C41-025574DB41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CDDF19-492C-4A3D-A34B-D95418B005A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80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85661-5931-B2C4-B157-8DC36F2E1EA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C8795-A000-615A-7730-47FEB790563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FD277-9633-EEB3-72DD-C7443F777B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C14D1A-94CF-4C0B-84AD-243C9AB5BE83}" type="datetime1">
              <a:rPr lang="en-GB"/>
              <a:pPr lvl="0"/>
              <a:t>02/07/2026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DDD19-804C-8530-64DE-B2340893B6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EFB59-5FFB-089D-65E3-3BA2FBC496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96B22C-6254-45C1-8DBE-10CB52509DF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0277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CE852F9-377F-306C-8D30-E8321327AEF9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ECF673B-DCA3-E1B5-02AB-4007AC2F2C78}"/>
              </a:ext>
            </a:extLst>
          </p:cNvPr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AC0243-1FA0-4A2D-0208-DAD9E5663A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3F4FC1-0231-8844-3A45-3E56A97452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/>
          <a:lstStyle>
            <a:lvl1pPr marL="0" indent="0">
              <a:buNone/>
              <a:defRPr sz="2400" cap="all" spc="200">
                <a:solidFill>
                  <a:srgbClr val="637052"/>
                </a:solidFill>
                <a:latin typeface="Calibri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AC153B9-2D4C-2F02-ACF1-1BF5A8D485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10477A-F94A-496F-85E5-496E90D40DD9}" type="datetime1">
              <a:rPr lang="en-GB"/>
              <a:pPr lvl="0"/>
              <a:t>02/07/2026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25DBA6-B075-BD7E-C594-08C6ABFAA4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908438F-9D46-1CCE-5731-E9C09F27FF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B49380-8C6D-494B-8D46-B72E3EADE404}" type="slidenum"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BD743E-D855-A9F9-C700-BF3B9F6A6239}"/>
              </a:ext>
            </a:extLst>
          </p:cNvPr>
          <p:cNvCxnSpPr/>
          <p:nvPr/>
        </p:nvCxnSpPr>
        <p:spPr>
          <a:xfrm>
            <a:off x="1207657" y="4343400"/>
            <a:ext cx="987552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03383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E8C128D0-D3EC-0C04-51C2-4574A4C457B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CC712-BA19-E3AD-1FDF-E73E6F92C03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7280" y="1845734"/>
            <a:ext cx="493776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E141B-B461-19E4-311A-8B91246F335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17920" y="1845734"/>
            <a:ext cx="493776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C771D-CEC6-EFC5-42FD-4DA9D90FE7E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BF48FF-E893-414E-B7B8-E1C81FFF0C76}" type="datetime1">
              <a:rPr lang="en-GB"/>
              <a:pPr lvl="0"/>
              <a:t>02/07/2026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7EE99-6283-4996-C362-C4C5BE4C5F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9F562-FF51-1C44-E8A7-FBD91ED452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B91208-5E59-47FB-B07B-887E57C699D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8955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A9F8A357-32BC-ADFE-D6D5-C7EE9527B7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DE755-A248-0B6E-9AFD-5E747C6DFC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1846054"/>
            <a:ext cx="4937760" cy="736284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63705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43F2C-F168-CFC0-A41A-D903EA92024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97280" y="2582329"/>
            <a:ext cx="4937760" cy="33781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9A2B2-A99E-60A8-9A3F-65FF7B837D3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17920" y="1846054"/>
            <a:ext cx="4937760" cy="736284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63705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9063D-69A3-35D4-EB56-F7BD61504FC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17920" y="2582329"/>
            <a:ext cx="4937760" cy="337819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9FB79D-024C-458D-203A-B1D6C54363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4E16D5-2097-41DD-9A4D-05F18E26EB0D}" type="datetime1">
              <a:rPr lang="en-GB"/>
              <a:pPr lvl="0"/>
              <a:t>02/07/2026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1DED6B-FE5C-EECA-1DE8-3E0F9686D9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396A3C-FC28-C619-FA4E-AFFCFE9C4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4E83EC-B40D-421D-BC57-9D425BF3005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60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3A49-B280-956B-BEAF-761A702138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2FF278-EC29-6CA7-4F31-E47CEA3900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69BA8-A406-4919-BE98-AD0B54C6E8C2}" type="datetime1">
              <a:rPr lang="en-GB"/>
              <a:pPr lvl="0"/>
              <a:t>02/07/2026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08D17-A341-9FAF-FA72-48946C827A8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217EF-8C43-1358-F5D5-DDA92EDEBD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B6BB73-46FB-46FA-B75E-BFB4F0FF61C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4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51C5CE-011B-BB0E-2D82-FE3B40ECB1C7}"/>
              </a:ext>
            </a:extLst>
          </p:cNvPr>
          <p:cNvSpPr/>
          <p:nvPr/>
        </p:nvSpPr>
        <p:spPr>
          <a:xfrm>
            <a:off x="3172" y="6400800"/>
            <a:ext cx="12188823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48924A-B726-85AE-F9F5-0D49AD1C1D57}"/>
              </a:ext>
            </a:extLst>
          </p:cNvPr>
          <p:cNvSpPr/>
          <p:nvPr/>
        </p:nvSpPr>
        <p:spPr>
          <a:xfrm>
            <a:off x="18" y="633431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B04979A8-27A6-B883-3448-7D69F77431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2FDDB2-99D0-4CC8-912F-81649AA61B06}" type="datetime1">
              <a:rPr lang="en-GB"/>
              <a:pPr lvl="0"/>
              <a:t>02/07/2026</a:t>
            </a:fld>
            <a:endParaRPr lang="en-GB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347E9147-A9CE-AF34-8641-D0A330CEA0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F6AABBA8-CCD6-87DE-52E0-8E3A624EB7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84BA69-207D-4776-825C-DDDB53980B6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1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D7B4662-3E98-2FEA-721E-0467A5443486}"/>
              </a:ext>
            </a:extLst>
          </p:cNvPr>
          <p:cNvSpPr/>
          <p:nvPr/>
        </p:nvSpPr>
        <p:spPr>
          <a:xfrm>
            <a:off x="18" y="0"/>
            <a:ext cx="4050792" cy="68580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590E516-3EDD-4349-4005-87B661DAA33E}"/>
              </a:ext>
            </a:extLst>
          </p:cNvPr>
          <p:cNvSpPr/>
          <p:nvPr/>
        </p:nvSpPr>
        <p:spPr>
          <a:xfrm>
            <a:off x="4040075" y="0"/>
            <a:ext cx="64008" cy="6858000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3AF775-E193-02D9-5AE1-3A44CDB999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3200400" cy="22860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13DC57-3234-EA03-32C1-DAADA251121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2046C61-FAB2-25E7-8835-FE359374B96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19"/>
          </a:xfrm>
        </p:spPr>
        <p:txBody>
          <a:bodyPr lIns="91440" rIns="91440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FA9D4FD-321D-A73B-0298-A50157137A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65511" y="6459787"/>
            <a:ext cx="2618512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F1B65CB-7BE9-4396-AA9E-BE7188C8DF8B}" type="datetime1">
              <a:rPr lang="en-GB"/>
              <a:pPr lvl="0"/>
              <a:t>02/07/2026</a:t>
            </a:fld>
            <a:endParaRPr lang="en-GB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60CB2F6-A761-78D9-BB11-DCB2441F2D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800600" y="6459787"/>
            <a:ext cx="4648196" cy="365129"/>
          </a:xfrm>
        </p:spPr>
        <p:txBody>
          <a:bodyPr anchorCtr="0"/>
          <a:lstStyle>
            <a:lvl1pPr algn="l">
              <a:defRPr>
                <a:solidFill>
                  <a:srgbClr val="63705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401DDCA-C5D0-7072-8120-A0ADCFCFE9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637052"/>
                </a:solidFill>
              </a:defRPr>
            </a:lvl1pPr>
          </a:lstStyle>
          <a:p>
            <a:pPr lvl="0"/>
            <a:fld id="{7ED33F06-51E4-402E-B8B3-3E4B148D023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20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EE822E39-A47E-B9DF-CEC6-4AEF90895F54}"/>
              </a:ext>
            </a:extLst>
          </p:cNvPr>
          <p:cNvSpPr/>
          <p:nvPr/>
        </p:nvSpPr>
        <p:spPr>
          <a:xfrm>
            <a:off x="0" y="4953003"/>
            <a:ext cx="12188823" cy="1904996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E0A2DF4-6DCD-458B-9098-9C0C2794A0DB}"/>
              </a:ext>
            </a:extLst>
          </p:cNvPr>
          <p:cNvSpPr/>
          <p:nvPr/>
        </p:nvSpPr>
        <p:spPr>
          <a:xfrm>
            <a:off x="18" y="4915073"/>
            <a:ext cx="12188823" cy="64008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0B3727-7B1D-2DC9-891A-3EC803BD23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401F4AA-C9F6-DBAD-7F5A-8215BC2258E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8" y="0"/>
            <a:ext cx="12191987" cy="4915073"/>
          </a:xfrm>
          <a:blipFill>
            <a:blip r:embed="rId2"/>
            <a:stretch>
              <a:fillRect/>
            </a:stretch>
          </a:blipFill>
        </p:spPr>
        <p:txBody>
          <a:bodyPr lIns="457200" tIns="457200"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D78342B-B3EC-1F30-85C3-F6240B093AB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E11A6BD-C352-5D8D-6F84-D43924036C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621302-2643-4566-90A6-61AA765C22F3}" type="datetime1">
              <a:rPr lang="en-GB"/>
              <a:pPr lvl="0"/>
              <a:t>02/07/2026</a:t>
            </a:fld>
            <a:endParaRPr lang="en-GB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65C802F-C080-E7B8-FD22-9E1E3A81EA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BA2303A-7913-8899-C7C0-778345796F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FA2F13-56BA-4CE8-90C0-E036AAC59D3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61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7E5DD42-BACA-8780-FB8A-84C5879727CD}"/>
              </a:ext>
            </a:extLst>
          </p:cNvPr>
          <p:cNvSpPr/>
          <p:nvPr/>
        </p:nvSpPr>
        <p:spPr>
          <a:xfrm>
            <a:off x="0" y="6400800"/>
            <a:ext cx="12191996" cy="45720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E07A555-9A30-C90D-651A-FC79A8D5B1AE}"/>
              </a:ext>
            </a:extLst>
          </p:cNvPr>
          <p:cNvSpPr/>
          <p:nvPr/>
        </p:nvSpPr>
        <p:spPr>
          <a:xfrm>
            <a:off x="0" y="6334313"/>
            <a:ext cx="12191996" cy="66001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9DAC0BD-852E-85AD-2006-A037A51C9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1450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2C6B4E-624E-A409-8C83-3813D1AE37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3B75342-DB4E-0DBC-22F8-0724A9C06FE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97280" y="6459787"/>
            <a:ext cx="247227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67FDC7F0-00A5-48FB-9FF3-5AB321D6E4BD}" type="datetime1">
              <a:rPr lang="en-GB"/>
              <a:pPr lvl="0"/>
              <a:t>02/07/2026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333724E-D794-1146-E618-F654E27CA8C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686184" y="6459787"/>
            <a:ext cx="482280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0" b="0" i="0" u="none" strike="noStrike" kern="1200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6EE2C5C-4E1A-ECC2-C41A-91A9D5535B9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900455" y="6459787"/>
            <a:ext cx="13120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5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7895B385-E073-4E70-806C-E4555DB774B9}" type="slidenum">
              <a:t>‹#›</a:t>
            </a:fld>
            <a:endParaRPr lang="en-GB"/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4BDE16CA-846E-5CCC-E590-EAA5B6B280B6}"/>
              </a:ext>
            </a:extLst>
          </p:cNvPr>
          <p:cNvCxnSpPr/>
          <p:nvPr/>
        </p:nvCxnSpPr>
        <p:spPr>
          <a:xfrm>
            <a:off x="1193529" y="1737844"/>
            <a:ext cx="9966960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85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cap="none" spc="-50" baseline="0">
          <a:solidFill>
            <a:srgbClr val="404040"/>
          </a:solidFill>
          <a:uFillTx/>
          <a:latin typeface="Calibri Light"/>
        </a:defRPr>
      </a:lvl1pPr>
    </p:titleStyle>
    <p:bodyStyle>
      <a:lvl1pPr marL="91440" marR="0" lvl="0" indent="-91440" algn="l" defTabSz="914400" rtl="0" fontAlgn="auto" hangingPunct="1">
        <a:lnSpc>
          <a:spcPct val="90000"/>
        </a:lnSpc>
        <a:spcBef>
          <a:spcPts val="1200"/>
        </a:spcBef>
        <a:spcAft>
          <a:spcPts val="200"/>
        </a:spcAft>
        <a:buClr>
          <a:srgbClr val="E48312"/>
        </a:buClr>
        <a:buSzPct val="100000"/>
        <a:buFont typeface="Calibri" pitchFamily="34"/>
        <a:buChar char=" "/>
        <a:tabLst/>
        <a:defRPr lang="en-US" sz="20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384048" marR="0" lvl="1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en-US" sz="1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566928" marR="0" lvl="2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749808" marR="0" lvl="3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932688" marR="0" lvl="4" indent="-18288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E48312"/>
        </a:buClr>
        <a:buSzPct val="100000"/>
        <a:buFont typeface="Calibri" pitchFamily="34"/>
        <a:buChar char="◦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courses.lumenlearning.com/suny-principlesmanagement/chapter/reading-conflict-within-teams/" TargetMode="Externa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thebluediamondgallery.com/handwriting/a/agreement-contract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-kuoreo.blogspot.com/2013/06/80-jardin-zen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hodges-model.blogspot.com/2020/01/discussion-baileys-grill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1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bearmarkethealth.blogspot.com/2014/03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F4EA1-1C0B-939F-FDCF-B01F907A2D9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10487" y="135084"/>
            <a:ext cx="11149443" cy="1136352"/>
          </a:xfrm>
        </p:spPr>
        <p:txBody>
          <a:bodyPr/>
          <a:lstStyle/>
          <a:p>
            <a:pPr lvl="0"/>
            <a:r>
              <a:rPr lang="en-GB" sz="7200" b="1" i="1">
                <a:solidFill>
                  <a:srgbClr val="BD582C"/>
                </a:solidFill>
                <a:latin typeface="Century Gothic" pitchFamily="34"/>
              </a:rPr>
              <a:t>Wellness and Wellbeing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3A65E-9443-0162-5013-9F5F44F07BF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69848" y="2163095"/>
            <a:ext cx="10022226" cy="3295872"/>
          </a:xfrm>
        </p:spPr>
        <p:txBody>
          <a:bodyPr/>
          <a:lstStyle/>
          <a:p>
            <a:pPr lvl="0"/>
            <a:r>
              <a:rPr lang="en-GB" sz="2800" b="1">
                <a:latin typeface="Century Gothic" pitchFamily="34"/>
              </a:rPr>
              <a:t>A </a:t>
            </a:r>
            <a:r>
              <a:rPr lang="en-GB" sz="2800" b="1" spc="300">
                <a:latin typeface="Century Gothic" pitchFamily="34"/>
              </a:rPr>
              <a:t>supportive</a:t>
            </a:r>
            <a:r>
              <a:rPr lang="en-GB" sz="2800" b="1">
                <a:latin typeface="Century Gothic" pitchFamily="34"/>
              </a:rPr>
              <a:t> workshop to guide you through life’s challenges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C22B62-452B-4256-7970-6EADB6C48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6979"/>
            <a:ext cx="12191996" cy="329587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3359C-8B5D-5D29-3EF9-982267F6BB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1011253"/>
          </a:xfrm>
        </p:spPr>
        <p:txBody>
          <a:bodyPr anchorCtr="1"/>
          <a:lstStyle/>
          <a:p>
            <a:pPr lvl="0"/>
            <a:r>
              <a:rPr lang="en-GB" sz="6000" b="1" i="1">
                <a:solidFill>
                  <a:srgbClr val="BD582C"/>
                </a:solidFill>
                <a:latin typeface="Century Gothic" pitchFamily="34"/>
              </a:rPr>
              <a:t>How to process conflict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DC50F-D4C7-F522-2391-292051AD795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>
                <a:latin typeface="Century Gothic" pitchFamily="34"/>
              </a:rPr>
              <a:t>Create time to talk through conflicts with appropriate colleagues and trusted support networks </a:t>
            </a:r>
          </a:p>
          <a:p>
            <a:pPr lvl="0"/>
            <a:r>
              <a:rPr lang="en-GB">
                <a:latin typeface="Century Gothic" pitchFamily="34"/>
              </a:rPr>
              <a:t>Processing time – making time and separating events</a:t>
            </a:r>
          </a:p>
          <a:p>
            <a:pPr lvl="0"/>
            <a:r>
              <a:rPr lang="en-GB">
                <a:latin typeface="Century Gothic" pitchFamily="34"/>
              </a:rPr>
              <a:t>CBT techniques </a:t>
            </a:r>
          </a:p>
          <a:p>
            <a:pPr lvl="0"/>
            <a:r>
              <a:rPr lang="en-GB">
                <a:latin typeface="Century Gothic" pitchFamily="34"/>
              </a:rPr>
              <a:t>Explore your internal dialogue</a:t>
            </a:r>
          </a:p>
          <a:p>
            <a:pPr lvl="0"/>
            <a:r>
              <a:rPr lang="en-GB">
                <a:latin typeface="Century Gothic" pitchFamily="34"/>
              </a:rPr>
              <a:t>Look at impasses and how to move forward </a:t>
            </a:r>
            <a:r>
              <a:rPr lang="en-GB" i="1">
                <a:latin typeface="Century Gothic" pitchFamily="34"/>
              </a:rPr>
              <a:t>(getting stuck)</a:t>
            </a:r>
          </a:p>
          <a:p>
            <a:pPr lvl="0"/>
            <a:r>
              <a:rPr lang="en-GB">
                <a:latin typeface="Century Gothic" pitchFamily="34"/>
              </a:rPr>
              <a:t>Creating space after work </a:t>
            </a:r>
            <a:r>
              <a:rPr lang="en-GB" i="1">
                <a:latin typeface="Century Gothic" pitchFamily="34"/>
              </a:rPr>
              <a:t>(separating work and your personal life)</a:t>
            </a:r>
          </a:p>
          <a:p>
            <a:pPr lvl="0"/>
            <a:endParaRPr lang="en-GB">
              <a:latin typeface="Century Gothic" pitchFamily="3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75DEFD0-0333-148D-EC2F-07510BB88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720" y="2256501"/>
            <a:ext cx="1789992" cy="30676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A7A6A5B-4F07-99D7-9376-B226F9D01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22605"/>
            <a:ext cx="12191996" cy="17353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900C44C-BEFF-21F8-A14B-F9EEFCE7F2AA}"/>
              </a:ext>
            </a:extLst>
          </p:cNvPr>
          <p:cNvSpPr txBox="1"/>
          <p:nvPr/>
        </p:nvSpPr>
        <p:spPr>
          <a:xfrm>
            <a:off x="0" y="6858000"/>
            <a:ext cx="12191996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Rockwell"/>
                <a:hlinkClick r:id="rId5" tooltip="https://courses.lumenlearning.com/suny-principlesmanagement/chapter/reading-conflict-within-team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Rockwell"/>
              </a:rPr>
              <a:t> by Unknown Author is licensed under 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Rockwell"/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900" b="0" i="0" u="none" strike="noStrike" kern="1200" cap="none" spc="0" baseline="0">
              <a:solidFill>
                <a:srgbClr val="000000"/>
              </a:solidFill>
              <a:uFillTx/>
              <a:latin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2DEB6-F635-EF8E-E44B-C4B7306066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981754"/>
          </a:xfrm>
        </p:spPr>
        <p:txBody>
          <a:bodyPr anchorCtr="1"/>
          <a:lstStyle/>
          <a:p>
            <a:pPr lvl="0" algn="ctr"/>
            <a:r>
              <a:rPr lang="en-GB" sz="6000" b="1" i="1">
                <a:solidFill>
                  <a:srgbClr val="BD582C"/>
                </a:solidFill>
                <a:latin typeface="Century Gothic" pitchFamily="34"/>
              </a:rPr>
              <a:t>Take aways 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4C740FB-DA92-109F-BCAD-BCBD5C9C9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98287" y="0"/>
            <a:ext cx="2674510" cy="3978270"/>
          </a:xfrm>
        </p:spPr>
      </p:pic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EBDA1C50-CDD1-A579-3F4D-13052F618C1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707919" y="2194560"/>
            <a:ext cx="10411184" cy="3977639"/>
          </a:xfrm>
        </p:spPr>
        <p:txBody>
          <a:bodyPr/>
          <a:lstStyle/>
          <a:p>
            <a:pPr lvl="0"/>
            <a:r>
              <a:rPr lang="en-GB">
                <a:latin typeface="Century Gothic" pitchFamily="34"/>
              </a:rPr>
              <a:t>Wellbeing is strongly linked to happiness and life satisfaction</a:t>
            </a:r>
          </a:p>
          <a:p>
            <a:pPr marL="457200" lvl="0" indent="-457200">
              <a:buChar char="-"/>
            </a:pPr>
            <a:endParaRPr lang="en-GB">
              <a:latin typeface="Century Gothic" pitchFamily="34"/>
            </a:endParaRPr>
          </a:p>
          <a:p>
            <a:pPr lvl="0"/>
            <a:r>
              <a:rPr lang="en-GB">
                <a:latin typeface="Century Gothic" pitchFamily="34"/>
              </a:rPr>
              <a:t>It is helpful to have a conscious process of what keeps you well</a:t>
            </a:r>
          </a:p>
          <a:p>
            <a:pPr lvl="0"/>
            <a:endParaRPr lang="en-GB">
              <a:latin typeface="Century Gothic" pitchFamily="34"/>
            </a:endParaRPr>
          </a:p>
          <a:p>
            <a:pPr lvl="0"/>
            <a:r>
              <a:rPr lang="en-GB">
                <a:latin typeface="Century Gothic" pitchFamily="34"/>
              </a:rPr>
              <a:t>Being aware of your wellness and nourishing your own needs reduces the chances of experiencing vicarious trauma. </a:t>
            </a:r>
            <a:r>
              <a:rPr lang="en-GB" i="1">
                <a:latin typeface="Century Gothic" pitchFamily="34"/>
              </a:rPr>
              <a:t>(evidence based)</a:t>
            </a:r>
          </a:p>
          <a:p>
            <a:pPr marL="0" lvl="0" indent="0">
              <a:buNone/>
            </a:pP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66CC-EECD-4AAB-CEF3-A5B20E0BFEB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1669612"/>
          </a:xfrm>
        </p:spPr>
        <p:txBody>
          <a:bodyPr anchorCtr="1"/>
          <a:lstStyle/>
          <a:p>
            <a:pPr lvl="0" algn="ctr"/>
            <a:r>
              <a:rPr lang="en-GB" b="1" i="1">
                <a:solidFill>
                  <a:srgbClr val="BD582C"/>
                </a:solidFill>
                <a:latin typeface="Century Gothic" pitchFamily="34"/>
              </a:rPr>
              <a:t>The End Folks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6E661-4D4E-8B4E-6183-C22F707AC29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6B04D4-7E7B-D681-6FF6-14EB9B3E9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23" y="2822716"/>
            <a:ext cx="10254950" cy="336992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D4E5-44B3-E06A-CFDB-76F48D8919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689BEC5-0A9F-ECC0-F84D-18EA70BCC6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9848" y="914400"/>
            <a:ext cx="10058400" cy="5257800"/>
          </a:xfrm>
        </p:spPr>
        <p:txBody>
          <a:bodyPr/>
          <a:lstStyle/>
          <a:p>
            <a:pPr lvl="0"/>
            <a:endParaRPr lang="en-GB">
              <a:latin typeface="Century Gothic" pitchFamily="34"/>
            </a:endParaRPr>
          </a:p>
          <a:p>
            <a:pPr lvl="0"/>
            <a:endParaRPr lang="en-GB">
              <a:latin typeface="Century Gothic" pitchFamily="34"/>
            </a:endParaRPr>
          </a:p>
          <a:p>
            <a:pPr marL="0" lvl="0" indent="0">
              <a:buNone/>
            </a:pPr>
            <a:endParaRPr lang="en-GB">
              <a:latin typeface="Century Gothic" pitchFamily="34"/>
            </a:endParaRPr>
          </a:p>
          <a:p>
            <a:pPr lvl="0"/>
            <a:r>
              <a:rPr lang="en-GB">
                <a:latin typeface="Century Gothic" pitchFamily="34"/>
              </a:rPr>
              <a:t>This is a safe supportive space</a:t>
            </a:r>
          </a:p>
          <a:p>
            <a:pPr lvl="0"/>
            <a:r>
              <a:rPr lang="en-GB">
                <a:latin typeface="Century Gothic" pitchFamily="34"/>
              </a:rPr>
              <a:t>Please take care of yourselves </a:t>
            </a:r>
          </a:p>
          <a:p>
            <a:pPr lvl="0"/>
            <a:r>
              <a:rPr lang="en-GB">
                <a:latin typeface="Century Gothic" pitchFamily="34"/>
              </a:rPr>
              <a:t>Confidentiality </a:t>
            </a:r>
          </a:p>
          <a:p>
            <a:pPr lvl="0"/>
            <a:r>
              <a:rPr lang="en-GB">
                <a:latin typeface="Century Gothic" pitchFamily="34"/>
              </a:rPr>
              <a:t>Please use this as a space to reflect</a:t>
            </a:r>
          </a:p>
          <a:p>
            <a:pPr lvl="0"/>
            <a:r>
              <a:rPr lang="en-GB">
                <a:latin typeface="Century Gothic" pitchFamily="34"/>
              </a:rPr>
              <a:t>I invite you to look at things from a different angle </a:t>
            </a:r>
            <a:r>
              <a:rPr lang="en-GB" i="1">
                <a:latin typeface="Century Gothic" pitchFamily="34"/>
              </a:rPr>
              <a:t>(sitting in a different chair)</a:t>
            </a:r>
          </a:p>
          <a:p>
            <a:pPr lvl="0"/>
            <a:r>
              <a:rPr lang="en-GB">
                <a:latin typeface="Century Gothic" pitchFamily="34"/>
              </a:rPr>
              <a:t>Please be respectful of others’ perspectives </a:t>
            </a:r>
          </a:p>
          <a:p>
            <a:pPr lvl="0"/>
            <a:endParaRPr lang="en-GB">
              <a:latin typeface="Century Gothic" pitchFamily="34"/>
            </a:endParaRPr>
          </a:p>
          <a:p>
            <a:pPr lvl="0"/>
            <a:endParaRPr lang="en-GB">
              <a:latin typeface="Century Gothic" pitchFamily="34"/>
            </a:endParaRPr>
          </a:p>
          <a:p>
            <a:pPr lvl="0"/>
            <a:endParaRPr lang="en-GB">
              <a:latin typeface="Century Gothic" pitchFamily="34"/>
            </a:endParaRPr>
          </a:p>
          <a:p>
            <a:pPr lvl="0"/>
            <a:endParaRPr lang="en-GB">
              <a:latin typeface="Century Gothic" pitchFamily="34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EE4F66D-9B11-A52F-F7C4-B57365BEF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48" y="286600"/>
            <a:ext cx="10287000" cy="18961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7ACD36CA-3687-B201-B85A-12E20F069F03}"/>
              </a:ext>
            </a:extLst>
          </p:cNvPr>
          <p:cNvSpPr txBox="1"/>
          <p:nvPr/>
        </p:nvSpPr>
        <p:spPr>
          <a:xfrm>
            <a:off x="1063748" y="10702411"/>
            <a:ext cx="10287000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Rockwell"/>
                <a:hlinkClick r:id="rId4" tooltip="https://www.thebluediamondgallery.com/handwriting/a/agreement-contrac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Rockwell"/>
              </a:rPr>
              <a:t> by Unknown Author is licensed under 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Rockwell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900" b="0" i="0" u="none" strike="noStrike" kern="1200" cap="none" spc="0" baseline="0">
              <a:solidFill>
                <a:srgbClr val="000000"/>
              </a:solidFill>
              <a:uFillTx/>
              <a:latin typeface="Rockwel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CBA6-0286-BD26-09FE-B976BDA4B7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848" y="-68826"/>
            <a:ext cx="10058400" cy="1125461"/>
          </a:xfrm>
        </p:spPr>
        <p:txBody>
          <a:bodyPr anchorCtr="1"/>
          <a:lstStyle/>
          <a:p>
            <a:pPr lvl="0" algn="ctr"/>
            <a:r>
              <a:rPr lang="en-GB" sz="6000" b="1" i="1">
                <a:solidFill>
                  <a:srgbClr val="BD582C"/>
                </a:solidFill>
                <a:latin typeface="Century Gothic" pitchFamily="34"/>
              </a:rPr>
              <a:t>Mental Health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E0EDE-3D98-63BB-46CA-02AE55D05FF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9848" y="1719474"/>
            <a:ext cx="8398617" cy="4887806"/>
          </a:xfrm>
        </p:spPr>
        <p:txBody>
          <a:bodyPr/>
          <a:lstStyle/>
          <a:p>
            <a:pPr lvl="0">
              <a:lnSpc>
                <a:spcPct val="60000"/>
              </a:lnSpc>
            </a:pPr>
            <a:endParaRPr lang="en-GB" sz="1400">
              <a:latin typeface="Century Gothic" pitchFamily="34"/>
            </a:endParaRPr>
          </a:p>
          <a:p>
            <a:pPr marL="0" lvl="0" indent="0">
              <a:lnSpc>
                <a:spcPct val="60000"/>
              </a:lnSpc>
              <a:buNone/>
            </a:pPr>
            <a:r>
              <a:rPr lang="en-GB">
                <a:latin typeface="Century Gothic" pitchFamily="34"/>
              </a:rPr>
              <a:t>1 in 4 people will experience a mental health problem of some kind each year in England </a:t>
            </a:r>
            <a:endParaRPr lang="en-GB" u="sng">
              <a:latin typeface="Century Gothic" pitchFamily="34"/>
            </a:endParaRPr>
          </a:p>
          <a:p>
            <a:pPr marL="0" lvl="0" indent="0">
              <a:lnSpc>
                <a:spcPct val="60000"/>
              </a:lnSpc>
              <a:buNone/>
            </a:pPr>
            <a:endParaRPr lang="en-GB" sz="1800">
              <a:latin typeface="Century Gothic" pitchFamily="34"/>
            </a:endParaRPr>
          </a:p>
          <a:p>
            <a:pPr lvl="0">
              <a:lnSpc>
                <a:spcPct val="60000"/>
              </a:lnSpc>
            </a:pPr>
            <a:r>
              <a:rPr lang="en-GB">
                <a:latin typeface="Century Gothic" pitchFamily="34"/>
              </a:rPr>
              <a:t>1 in 5 people report experiencing a common mental health problem </a:t>
            </a:r>
            <a:r>
              <a:rPr lang="en-GB" i="1">
                <a:latin typeface="Century Gothic" pitchFamily="34"/>
              </a:rPr>
              <a:t>(like anxiety and depression)</a:t>
            </a:r>
            <a:r>
              <a:rPr lang="en-GB">
                <a:latin typeface="Century Gothic" pitchFamily="34"/>
              </a:rPr>
              <a:t> in any given week in England </a:t>
            </a:r>
          </a:p>
          <a:p>
            <a:pPr marL="0" lvl="0" indent="0">
              <a:lnSpc>
                <a:spcPct val="60000"/>
              </a:lnSpc>
              <a:buNone/>
            </a:pPr>
            <a:endParaRPr lang="en-GB" sz="1800">
              <a:latin typeface="Century Gothic" pitchFamily="34"/>
            </a:endParaRPr>
          </a:p>
          <a:p>
            <a:pPr lvl="0">
              <a:lnSpc>
                <a:spcPct val="60000"/>
              </a:lnSpc>
            </a:pPr>
            <a:r>
              <a:rPr lang="en-GB">
                <a:latin typeface="Century Gothic" pitchFamily="34"/>
              </a:rPr>
              <a:t>About 1 in 5 children and young people aged 8 to 25 in England have a probable mental health problem </a:t>
            </a:r>
          </a:p>
          <a:p>
            <a:pPr marL="0" lvl="0" indent="0">
              <a:lnSpc>
                <a:spcPct val="60000"/>
              </a:lnSpc>
              <a:buNone/>
            </a:pPr>
            <a:endParaRPr lang="en-GB" sz="1800">
              <a:latin typeface="Century Gothic" pitchFamily="34"/>
            </a:endParaRPr>
          </a:p>
          <a:p>
            <a:pPr lvl="0">
              <a:lnSpc>
                <a:spcPct val="60000"/>
              </a:lnSpc>
            </a:pPr>
            <a:r>
              <a:rPr lang="en-GB">
                <a:latin typeface="Century Gothic" pitchFamily="34"/>
              </a:rPr>
              <a:t>We all have mental heath and the sooner we talk about this in a safe space, the sooner we can get to a healthier place</a:t>
            </a:r>
          </a:p>
          <a:p>
            <a:pPr marL="0" lvl="0" indent="0">
              <a:lnSpc>
                <a:spcPct val="60000"/>
              </a:lnSpc>
              <a:buNone/>
            </a:pPr>
            <a:endParaRPr lang="en-GB" sz="1800">
              <a:latin typeface="Century Gothic" pitchFamily="34"/>
            </a:endParaRPr>
          </a:p>
          <a:p>
            <a:pPr lvl="0">
              <a:lnSpc>
                <a:spcPct val="60000"/>
              </a:lnSpc>
            </a:pPr>
            <a:r>
              <a:rPr lang="en-GB">
                <a:latin typeface="Century Gothic" pitchFamily="34"/>
              </a:rPr>
              <a:t>Vicarious trauma &amp; work (exposure to traumatic events) </a:t>
            </a:r>
            <a:r>
              <a:rPr lang="en-GB" sz="1800" i="1">
                <a:latin typeface="Century Gothic" pitchFamily="34"/>
              </a:rPr>
              <a:t>(evidence suggests this can be reduced by 50% if you have embedded wellbeing resources in place</a:t>
            </a:r>
            <a:r>
              <a:rPr lang="en-GB" sz="1800">
                <a:latin typeface="Century Gothic" pitchFamily="34"/>
              </a:rPr>
              <a:t>)</a:t>
            </a:r>
          </a:p>
          <a:p>
            <a:pPr lvl="0">
              <a:lnSpc>
                <a:spcPct val="60000"/>
              </a:lnSpc>
            </a:pPr>
            <a:endParaRPr lang="en-GB" sz="800">
              <a:latin typeface="Century Gothic" pitchFamily="34"/>
            </a:endParaRPr>
          </a:p>
          <a:p>
            <a:pPr marL="0" lvl="0" indent="0">
              <a:lnSpc>
                <a:spcPct val="60000"/>
              </a:lnSpc>
              <a:buNone/>
            </a:pPr>
            <a:endParaRPr lang="en-GB" sz="300">
              <a:latin typeface="Century Gothic" pitchFamily="34"/>
            </a:endParaRPr>
          </a:p>
          <a:p>
            <a:pPr marL="0" lvl="0" indent="0">
              <a:lnSpc>
                <a:spcPct val="60000"/>
              </a:lnSpc>
              <a:buNone/>
            </a:pPr>
            <a:endParaRPr lang="en-GB" sz="300">
              <a:latin typeface="Century Gothic" pitchFamily="34"/>
            </a:endParaRPr>
          </a:p>
          <a:p>
            <a:pPr marL="0" lvl="0" indent="0">
              <a:lnSpc>
                <a:spcPct val="60000"/>
              </a:lnSpc>
              <a:buNone/>
            </a:pPr>
            <a:endParaRPr lang="en-GB" sz="300">
              <a:latin typeface="Century Gothic" pitchFamily="34"/>
            </a:endParaRPr>
          </a:p>
          <a:p>
            <a:pPr marL="0" lvl="0" indent="0">
              <a:lnSpc>
                <a:spcPct val="60000"/>
              </a:lnSpc>
              <a:buNone/>
            </a:pPr>
            <a:endParaRPr lang="en-GB" sz="300">
              <a:latin typeface="Century Gothic" pitchFamily="34"/>
            </a:endParaRPr>
          </a:p>
          <a:p>
            <a:pPr marL="0" lvl="0" indent="0">
              <a:lnSpc>
                <a:spcPct val="60000"/>
              </a:lnSpc>
              <a:buNone/>
            </a:pPr>
            <a:endParaRPr lang="en-GB" sz="300">
              <a:latin typeface="Century Gothic" pitchFamily="34"/>
            </a:endParaRPr>
          </a:p>
          <a:p>
            <a:pPr marL="0" lvl="0" indent="0">
              <a:lnSpc>
                <a:spcPct val="60000"/>
              </a:lnSpc>
              <a:buNone/>
            </a:pPr>
            <a:r>
              <a:rPr lang="en-GB" sz="300">
                <a:latin typeface="Century Gothic" pitchFamily="34"/>
              </a:rPr>
              <a:t>MIND Statistics</a:t>
            </a:r>
          </a:p>
          <a:p>
            <a:pPr lvl="0">
              <a:lnSpc>
                <a:spcPct val="60000"/>
              </a:lnSpc>
            </a:pPr>
            <a:endParaRPr lang="en-GB" sz="500">
              <a:latin typeface="Century Gothic" pitchFamily="34"/>
            </a:endParaRPr>
          </a:p>
          <a:p>
            <a:pPr lvl="0">
              <a:lnSpc>
                <a:spcPct val="60000"/>
              </a:lnSpc>
            </a:pPr>
            <a:endParaRPr lang="en-GB" sz="50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0DF7737-DD7C-83F6-277F-E55D24203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479" y="1311962"/>
            <a:ext cx="2799517" cy="55506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5B30-5E50-49B4-CB59-496FC9C222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656" y="1477066"/>
            <a:ext cx="10058400" cy="795217"/>
          </a:xfrm>
        </p:spPr>
        <p:txBody>
          <a:bodyPr anchorCtr="1"/>
          <a:lstStyle/>
          <a:p>
            <a:pPr lvl="0" algn="ctr"/>
            <a:r>
              <a:rPr lang="en-GB" sz="6000" b="1" i="1">
                <a:solidFill>
                  <a:srgbClr val="BD582C"/>
                </a:solidFill>
                <a:latin typeface="Century Gothic" pitchFamily="34"/>
              </a:rPr>
              <a:t>What does Wellness mean to you?</a:t>
            </a:r>
            <a:br>
              <a:rPr lang="en-GB" sz="3200"/>
            </a:br>
            <a:endParaRPr lang="en-GB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374A4-004E-4794-0496-2DA4B5CBE3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3" y="1874675"/>
            <a:ext cx="10058400" cy="4050792"/>
          </a:xfrm>
        </p:spPr>
        <p:txBody>
          <a:bodyPr/>
          <a:lstStyle/>
          <a:p>
            <a:pPr lvl="0"/>
            <a:r>
              <a:rPr lang="en-GB">
                <a:latin typeface="Century Gothic" pitchFamily="34"/>
              </a:rPr>
              <a:t>Is this an area that you think about?</a:t>
            </a:r>
          </a:p>
          <a:p>
            <a:pPr lvl="0"/>
            <a:r>
              <a:rPr lang="en-GB">
                <a:latin typeface="Century Gothic" pitchFamily="34"/>
              </a:rPr>
              <a:t>Are all the different buzzwords frustrating, or confusing?</a:t>
            </a:r>
          </a:p>
          <a:p>
            <a:pPr lvl="0"/>
            <a:r>
              <a:rPr lang="en-GB">
                <a:latin typeface="Century Gothic" pitchFamily="34"/>
              </a:rPr>
              <a:t>Do you really create space to prioritize your own wellbeing? </a:t>
            </a:r>
          </a:p>
          <a:p>
            <a:pPr lvl="0"/>
            <a:r>
              <a:rPr lang="en-GB">
                <a:latin typeface="Century Gothic" pitchFamily="34"/>
              </a:rPr>
              <a:t>Are you too busy to think about this, or put things in place?</a:t>
            </a:r>
          </a:p>
          <a:p>
            <a:pPr lvl="0"/>
            <a:r>
              <a:rPr lang="en-GB">
                <a:latin typeface="Century Gothic" pitchFamily="34"/>
              </a:rPr>
              <a:t>Is it a difficult subject to talk about?</a:t>
            </a:r>
          </a:p>
          <a:p>
            <a:pPr lvl="0"/>
            <a:r>
              <a:rPr lang="en-GB">
                <a:latin typeface="Century Gothic" pitchFamily="34"/>
              </a:rPr>
              <a:t>Do you look after yourself?</a:t>
            </a:r>
          </a:p>
          <a:p>
            <a:pPr lvl="0"/>
            <a:r>
              <a:rPr lang="en-GB">
                <a:latin typeface="Century Gothic" pitchFamily="34"/>
              </a:rPr>
              <a:t>It is ‘Ok’ not to be ‘OK’</a:t>
            </a:r>
          </a:p>
          <a:p>
            <a:pPr lvl="0"/>
            <a:r>
              <a:rPr lang="en-GB">
                <a:latin typeface="Century Gothic" pitchFamily="34"/>
              </a:rPr>
              <a:t>The small things are often the big things for your wellness</a:t>
            </a:r>
          </a:p>
          <a:p>
            <a:pPr marL="0" lvl="0" indent="0">
              <a:buNone/>
            </a:pPr>
            <a:endParaRPr lang="en-GB">
              <a:latin typeface="Century Gothic" pitchFamily="34"/>
            </a:endParaRPr>
          </a:p>
          <a:p>
            <a:pPr lvl="0"/>
            <a:endParaRPr lang="en-GB">
              <a:latin typeface="Century Gothic" pitchFamily="34"/>
            </a:endParaRPr>
          </a:p>
          <a:p>
            <a:pPr lvl="0"/>
            <a:endParaRPr lang="en-GB">
              <a:latin typeface="Century Gothic" pitchFamily="34"/>
            </a:endParaRPr>
          </a:p>
          <a:p>
            <a:pPr lvl="0"/>
            <a:endParaRPr lang="en-GB">
              <a:latin typeface="Century Gothic" pitchFamily="34"/>
            </a:endParaRPr>
          </a:p>
          <a:p>
            <a:pPr lvl="0"/>
            <a:endParaRPr lang="en-GB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D0A7036-0592-7BD5-5BD3-CE925C1EF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118" y="1826898"/>
            <a:ext cx="1691969" cy="21828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8743434E-B442-C9C3-DB34-5880D7306CD3}"/>
              </a:ext>
            </a:extLst>
          </p:cNvPr>
          <p:cNvSpPr txBox="1"/>
          <p:nvPr/>
        </p:nvSpPr>
        <p:spPr>
          <a:xfrm>
            <a:off x="609603" y="6858000"/>
            <a:ext cx="10972800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Rockwell"/>
                <a:hlinkClick r:id="rId4" tooltip="https://e-kuoreo.blogspot.com/2013/06/80-jardin-ze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Rockwell"/>
              </a:rPr>
              <a:t> by Unknown Author is licensed under 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Rockwell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900" b="0" i="0" u="none" strike="noStrike" kern="1200" cap="none" spc="0" baseline="0">
              <a:solidFill>
                <a:srgbClr val="000000"/>
              </a:solidFill>
              <a:uFillTx/>
              <a:latin typeface="Rockwell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3EA50A8-9E6F-13B4-B49A-E091BE7B58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66795"/>
            <a:ext cx="12191996" cy="21097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5711F2B-2D6E-FAE5-FA82-3109AE48A0C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GB" sz="6000" b="1" i="1">
                <a:solidFill>
                  <a:srgbClr val="BD582C"/>
                </a:solidFill>
                <a:latin typeface="Century Gothic" pitchFamily="34"/>
              </a:rPr>
              <a:t>How To Stay well at work </a:t>
            </a:r>
            <a:br>
              <a:rPr lang="en-GB">
                <a:latin typeface="Century Gothic" pitchFamily="34"/>
              </a:rPr>
            </a:br>
            <a:r>
              <a:rPr lang="en-GB" sz="4000" i="1">
                <a:latin typeface="Century Gothic" pitchFamily="34"/>
              </a:rPr>
              <a:t>(some suggestions) 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7BC8D7A-7EA1-E7B1-C045-A59650943D7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>
                <a:latin typeface="Century Gothic" pitchFamily="34"/>
              </a:rPr>
              <a:t>Nature as a resource (</a:t>
            </a:r>
            <a:r>
              <a:rPr lang="en-GB" i="1">
                <a:latin typeface="Century Gothic" pitchFamily="34"/>
              </a:rPr>
              <a:t>so much on offer and bringing it to you</a:t>
            </a:r>
            <a:r>
              <a:rPr lang="en-GB">
                <a:latin typeface="Century Gothic" pitchFamily="34"/>
              </a:rPr>
              <a:t>)</a:t>
            </a:r>
          </a:p>
          <a:p>
            <a:pPr lvl="0"/>
            <a:r>
              <a:rPr lang="en-GB">
                <a:latin typeface="Century Gothic" pitchFamily="34"/>
              </a:rPr>
              <a:t>Social networks </a:t>
            </a:r>
            <a:r>
              <a:rPr lang="en-GB" i="1">
                <a:latin typeface="Century Gothic" pitchFamily="34"/>
              </a:rPr>
              <a:t>(not isolating yourself)</a:t>
            </a:r>
          </a:p>
          <a:p>
            <a:pPr lvl="0"/>
            <a:r>
              <a:rPr lang="en-GB">
                <a:latin typeface="Century Gothic" pitchFamily="34"/>
              </a:rPr>
              <a:t>Creating space for processing </a:t>
            </a:r>
          </a:p>
          <a:p>
            <a:pPr lvl="0"/>
            <a:r>
              <a:rPr lang="en-GB">
                <a:latin typeface="Century Gothic" pitchFamily="34"/>
              </a:rPr>
              <a:t>Having a conscious process and self-awareness</a:t>
            </a:r>
          </a:p>
          <a:p>
            <a:pPr lvl="0"/>
            <a:r>
              <a:rPr lang="en-GB">
                <a:latin typeface="Century Gothic" pitchFamily="34"/>
              </a:rPr>
              <a:t>‘here and now thinking’</a:t>
            </a:r>
          </a:p>
          <a:p>
            <a:pPr lvl="0"/>
            <a:r>
              <a:rPr lang="en-GB">
                <a:latin typeface="Century Gothic" pitchFamily="34"/>
              </a:rPr>
              <a:t>Reflective approaches/models </a:t>
            </a:r>
            <a:r>
              <a:rPr lang="en-GB" i="1">
                <a:latin typeface="Century Gothic" pitchFamily="34"/>
              </a:rPr>
              <a:t>(OK Corral &amp; Drama Triangle)</a:t>
            </a:r>
          </a:p>
          <a:p>
            <a:pPr lvl="0"/>
            <a:r>
              <a:rPr lang="en-GB">
                <a:latin typeface="Century Gothic" pitchFamily="34"/>
              </a:rPr>
              <a:t>Creating space to process events </a:t>
            </a:r>
            <a:r>
              <a:rPr lang="en-GB" i="1">
                <a:latin typeface="Century Gothic" pitchFamily="34"/>
              </a:rPr>
              <a:t>(challenges at work)</a:t>
            </a:r>
          </a:p>
          <a:p>
            <a:pPr lvl="0"/>
            <a:r>
              <a:rPr lang="en-GB">
                <a:latin typeface="Century Gothic" pitchFamily="34"/>
              </a:rPr>
              <a:t>Appropriate humour ‘laugh-ology’</a:t>
            </a:r>
          </a:p>
          <a:p>
            <a:pPr lvl="0"/>
            <a:r>
              <a:rPr lang="en-GB">
                <a:latin typeface="Century Gothic" pitchFamily="34"/>
              </a:rPr>
              <a:t>Wellness Plan (WRAP - </a:t>
            </a:r>
            <a:r>
              <a:rPr lang="en-GB" i="1">
                <a:latin typeface="Century Gothic" pitchFamily="34"/>
              </a:rPr>
              <a:t>What works individually for you)</a:t>
            </a:r>
          </a:p>
          <a:p>
            <a:pPr lvl="0"/>
            <a:endParaRPr lang="en-GB">
              <a:latin typeface="Century Gothic" pitchFamily="34"/>
            </a:endParaRPr>
          </a:p>
          <a:p>
            <a:pPr lvl="0"/>
            <a:endParaRPr lang="en-GB">
              <a:latin typeface="Century Gothic" pitchFamily="34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47656D9-9F4B-6DEF-9A53-2625FCCF5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548" y="2294622"/>
            <a:ext cx="2443240" cy="38767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9D02F0C6-57E4-B9D1-3533-E1D11DB224E2}"/>
              </a:ext>
            </a:extLst>
          </p:cNvPr>
          <p:cNvSpPr txBox="1"/>
          <p:nvPr/>
        </p:nvSpPr>
        <p:spPr>
          <a:xfrm>
            <a:off x="9217152" y="6858000"/>
            <a:ext cx="3810003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Rockwell"/>
                <a:hlinkClick r:id="rId4" tooltip="https://hodges-model.blogspot.com/2020/01/discussion-baileys-grill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Rockwell"/>
              </a:rPr>
              <a:t> by Unknown Author is licensed under 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Rockwell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900" b="0" i="0" u="none" strike="noStrike" kern="1200" cap="none" spc="0" baseline="0">
              <a:solidFill>
                <a:srgbClr val="000000"/>
              </a:solidFill>
              <a:uFillTx/>
              <a:latin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F4BC-8E15-32A2-E111-C8E63BD0F0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3" y="288237"/>
            <a:ext cx="10058400" cy="1383880"/>
          </a:xfrm>
        </p:spPr>
        <p:txBody>
          <a:bodyPr anchorCtr="1">
            <a:noAutofit/>
          </a:bodyPr>
          <a:lstStyle/>
          <a:p>
            <a:pPr lvl="0" algn="ctr"/>
            <a:r>
              <a:rPr lang="en-GB" sz="6000" b="1" i="1">
                <a:solidFill>
                  <a:srgbClr val="BD582C"/>
                </a:solidFill>
                <a:latin typeface="Century Gothic" pitchFamily="34"/>
              </a:rPr>
              <a:t>Wellness – what works for you? </a:t>
            </a:r>
            <a:endParaRPr lang="en-GB" sz="2800" b="1" i="1">
              <a:solidFill>
                <a:srgbClr val="BD582C"/>
              </a:solidFill>
              <a:latin typeface="Century Gothic" pitchFamily="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A87B1-42B3-9BCD-E0CC-42567F682F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9848" y="2194560"/>
            <a:ext cx="8801740" cy="446187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>
                <a:latin typeface="Century Gothic" pitchFamily="34"/>
              </a:rPr>
              <a:t> Time with loved ones and friends </a:t>
            </a:r>
            <a:r>
              <a:rPr lang="en-GB" i="1">
                <a:latin typeface="Century Gothic" pitchFamily="34"/>
              </a:rPr>
              <a:t>(social connections)</a:t>
            </a:r>
          </a:p>
          <a:p>
            <a:pPr lvl="0"/>
            <a:r>
              <a:rPr lang="en-GB">
                <a:latin typeface="Century Gothic" pitchFamily="34"/>
              </a:rPr>
              <a:t>Exercise (walking)</a:t>
            </a:r>
          </a:p>
          <a:p>
            <a:pPr lvl="0"/>
            <a:r>
              <a:rPr lang="en-GB">
                <a:latin typeface="Century Gothic" pitchFamily="34"/>
              </a:rPr>
              <a:t>Grounding exercises </a:t>
            </a:r>
            <a:r>
              <a:rPr lang="en-GB" i="1">
                <a:latin typeface="Century Gothic" pitchFamily="34"/>
              </a:rPr>
              <a:t>(breathing/meditation)</a:t>
            </a:r>
          </a:p>
          <a:p>
            <a:pPr lvl="0"/>
            <a:r>
              <a:rPr lang="en-GB">
                <a:latin typeface="Century Gothic" pitchFamily="34"/>
              </a:rPr>
              <a:t>Music </a:t>
            </a:r>
          </a:p>
          <a:p>
            <a:pPr lvl="0"/>
            <a:r>
              <a:rPr lang="en-GB">
                <a:latin typeface="Century Gothic" pitchFamily="34"/>
              </a:rPr>
              <a:t>Reading</a:t>
            </a:r>
          </a:p>
          <a:p>
            <a:pPr lvl="0"/>
            <a:r>
              <a:rPr lang="en-GB">
                <a:latin typeface="Century Gothic" pitchFamily="34"/>
              </a:rPr>
              <a:t>Gardening </a:t>
            </a:r>
          </a:p>
          <a:p>
            <a:pPr lvl="0"/>
            <a:r>
              <a:rPr lang="en-GB">
                <a:latin typeface="Century Gothic" pitchFamily="34"/>
              </a:rPr>
              <a:t>Connecting with nature</a:t>
            </a:r>
          </a:p>
          <a:p>
            <a:pPr lvl="0"/>
            <a:r>
              <a:rPr lang="en-GB">
                <a:latin typeface="Century Gothic" pitchFamily="34"/>
              </a:rPr>
              <a:t> </a:t>
            </a:r>
          </a:p>
          <a:p>
            <a:pPr marL="0" lvl="0" indent="0">
              <a:buNone/>
            </a:pPr>
            <a:endParaRPr lang="en-GB">
              <a:latin typeface="Century Gothic" pitchFamily="34"/>
            </a:endParaRPr>
          </a:p>
          <a:p>
            <a:pPr lvl="0"/>
            <a:endParaRPr lang="en-GB">
              <a:latin typeface="Century Gothic" pitchFamily="34"/>
            </a:endParaRPr>
          </a:p>
          <a:p>
            <a:pPr marL="0" lvl="0" indent="0">
              <a:buNone/>
            </a:pPr>
            <a:endParaRPr lang="en-GB">
              <a:latin typeface="Century Gothic" pitchFamily="34"/>
            </a:endParaRPr>
          </a:p>
          <a:p>
            <a:pPr marL="0" lvl="0" indent="0">
              <a:buNone/>
            </a:pPr>
            <a:endParaRPr lang="en-GB">
              <a:latin typeface="Century Gothic" pitchFamily="34"/>
            </a:endParaRPr>
          </a:p>
          <a:p>
            <a:pPr lvl="0"/>
            <a:endParaRPr lang="en-GB">
              <a:latin typeface="Century Gothic" pitchFamily="34"/>
            </a:endParaRPr>
          </a:p>
          <a:p>
            <a:pPr lvl="0"/>
            <a:endParaRPr lang="en-GB">
              <a:latin typeface="Century Gothic" pitchFamily="34"/>
            </a:endParaRPr>
          </a:p>
          <a:p>
            <a:pPr lvl="0"/>
            <a:endParaRPr lang="en-GB">
              <a:latin typeface="Century Gothic" pitchFamily="34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917CDE89-8B06-91F0-C9ED-A757E445FC74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3"/>
          <a:stretch>
            <a:fillRect/>
          </a:stretch>
        </p:blipFill>
        <p:spPr>
          <a:xfrm>
            <a:off x="8751237" y="2003578"/>
            <a:ext cx="3017446" cy="402272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9D55B-6845-61C2-3211-D5EF2FA959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991593"/>
          </a:xfrm>
        </p:spPr>
        <p:txBody>
          <a:bodyPr anchorCtr="1"/>
          <a:lstStyle/>
          <a:p>
            <a:pPr lvl="0" algn="ctr"/>
            <a:r>
              <a:rPr lang="en-GB" sz="6000" b="1" i="1">
                <a:solidFill>
                  <a:srgbClr val="BD582C"/>
                </a:solidFill>
                <a:latin typeface="Century Gothic" pitchFamily="34"/>
              </a:rPr>
              <a:t>What works?-continued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D3D8B-0F4A-A113-0D9F-4C98B274F1E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>
              <a:latin typeface="Century Gothic" pitchFamily="34"/>
            </a:endParaRPr>
          </a:p>
          <a:p>
            <a:pPr lvl="0"/>
            <a:r>
              <a:rPr lang="en-GB">
                <a:latin typeface="Century Gothic" pitchFamily="34"/>
              </a:rPr>
              <a:t>Being aware of your conscious process</a:t>
            </a:r>
          </a:p>
          <a:p>
            <a:pPr lvl="0"/>
            <a:r>
              <a:rPr lang="en-GB">
                <a:latin typeface="Century Gothic" pitchFamily="34"/>
              </a:rPr>
              <a:t>Different perspectives and embracing them</a:t>
            </a:r>
          </a:p>
          <a:p>
            <a:pPr lvl="0"/>
            <a:r>
              <a:rPr lang="en-GB">
                <a:latin typeface="Century Gothic" pitchFamily="34"/>
              </a:rPr>
              <a:t>Using NLP </a:t>
            </a:r>
            <a:r>
              <a:rPr lang="en-GB" i="1">
                <a:latin typeface="Century Gothic" pitchFamily="34"/>
              </a:rPr>
              <a:t>(Neuro-linguistic programming)</a:t>
            </a:r>
            <a:r>
              <a:rPr lang="en-GB">
                <a:latin typeface="Century Gothic" pitchFamily="34"/>
              </a:rPr>
              <a:t>to ground yourself</a:t>
            </a:r>
          </a:p>
          <a:p>
            <a:pPr lvl="0"/>
            <a:r>
              <a:rPr lang="en-GB">
                <a:latin typeface="Century Gothic" pitchFamily="34"/>
              </a:rPr>
              <a:t>Using 5 minutes a day to focus on your mental health </a:t>
            </a:r>
          </a:p>
          <a:p>
            <a:pPr lvl="0"/>
            <a:r>
              <a:rPr lang="en-GB">
                <a:latin typeface="Century Gothic" pitchFamily="34"/>
              </a:rPr>
              <a:t>Looking for the subtle signs that you may not be OK and you could make more time for your wellness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9E8B0406-43A6-AB2D-4E59-7F856C9B5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8585"/>
            <a:ext cx="12191996" cy="14994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230751D-EE6F-08FF-C235-B2774B5EC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849959"/>
            <a:ext cx="3047996" cy="21640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B3A9-E0D4-5834-9CD4-3D2FBA9D34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GB" sz="6000" b="1" i="1">
                <a:solidFill>
                  <a:srgbClr val="BD582C"/>
                </a:solidFill>
                <a:latin typeface="Century Gothic" pitchFamily="34"/>
              </a:rPr>
              <a:t>Wellness Discussion </a:t>
            </a:r>
            <a:br>
              <a:rPr lang="en-GB" sz="4300" b="1">
                <a:latin typeface="Century Gothic" pitchFamily="34"/>
              </a:rPr>
            </a:br>
            <a:endParaRPr lang="en-GB" sz="4300" b="1">
              <a:latin typeface="Century Gothic" pitchFamily="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A810D-344A-95D7-AF19-04073122860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GB">
                <a:latin typeface="Century Gothic" pitchFamily="34"/>
              </a:rPr>
              <a:t> What helps with your wellness?</a:t>
            </a:r>
          </a:p>
          <a:p>
            <a:pPr lvl="0">
              <a:lnSpc>
                <a:spcPct val="80000"/>
              </a:lnSpc>
            </a:pPr>
            <a:r>
              <a:rPr lang="en-GB">
                <a:latin typeface="Century Gothic" pitchFamily="34"/>
              </a:rPr>
              <a:t>What can get in the way?</a:t>
            </a:r>
          </a:p>
          <a:p>
            <a:pPr lvl="0">
              <a:lnSpc>
                <a:spcPct val="80000"/>
              </a:lnSpc>
            </a:pPr>
            <a:r>
              <a:rPr lang="en-GB">
                <a:latin typeface="Century Gothic" pitchFamily="34"/>
              </a:rPr>
              <a:t>How do you create time?</a:t>
            </a:r>
          </a:p>
          <a:p>
            <a:pPr lvl="0">
              <a:lnSpc>
                <a:spcPct val="80000"/>
              </a:lnSpc>
            </a:pPr>
            <a:r>
              <a:rPr lang="en-GB">
                <a:latin typeface="Century Gothic" pitchFamily="34"/>
              </a:rPr>
              <a:t>Is it easy to talk about?</a:t>
            </a:r>
          </a:p>
          <a:p>
            <a:pPr lvl="0">
              <a:lnSpc>
                <a:spcPct val="80000"/>
              </a:lnSpc>
            </a:pPr>
            <a:r>
              <a:rPr lang="en-GB">
                <a:latin typeface="Century Gothic" pitchFamily="34"/>
              </a:rPr>
              <a:t>How does wellness  become more embedded in your life?</a:t>
            </a:r>
          </a:p>
          <a:p>
            <a:pPr lvl="0">
              <a:lnSpc>
                <a:spcPct val="80000"/>
              </a:lnSpc>
            </a:pPr>
            <a:r>
              <a:rPr lang="en-GB">
                <a:latin typeface="Century Gothic" pitchFamily="34"/>
              </a:rPr>
              <a:t>It is ok to not feel ok</a:t>
            </a:r>
          </a:p>
          <a:p>
            <a:pPr lvl="0">
              <a:lnSpc>
                <a:spcPct val="80000"/>
              </a:lnSpc>
            </a:pPr>
            <a:r>
              <a:rPr lang="en-GB">
                <a:latin typeface="Century Gothic" pitchFamily="34"/>
              </a:rPr>
              <a:t>Stepping away from technology </a:t>
            </a:r>
          </a:p>
          <a:p>
            <a:pPr lvl="0">
              <a:lnSpc>
                <a:spcPct val="80000"/>
              </a:lnSpc>
            </a:pPr>
            <a:r>
              <a:rPr lang="en-GB">
                <a:latin typeface="Century Gothic" pitchFamily="34"/>
              </a:rPr>
              <a:t>Connecting with your values</a:t>
            </a:r>
          </a:p>
          <a:p>
            <a:pPr lvl="0">
              <a:lnSpc>
                <a:spcPct val="80000"/>
              </a:lnSpc>
            </a:pPr>
            <a:r>
              <a:rPr lang="en-GB">
                <a:latin typeface="Century Gothic" pitchFamily="34"/>
              </a:rPr>
              <a:t>Getting back to basics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AF58BE-0043-CBD1-D32D-C6275FCA1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238" y="1360554"/>
            <a:ext cx="3706758" cy="49937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CC6111B-AAAD-36D8-0D86-9E16695F87B0}"/>
              </a:ext>
            </a:extLst>
          </p:cNvPr>
          <p:cNvSpPr txBox="1"/>
          <p:nvPr/>
        </p:nvSpPr>
        <p:spPr>
          <a:xfrm>
            <a:off x="8485238" y="6969995"/>
            <a:ext cx="3706758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Rockwell"/>
                <a:hlinkClick r:id="rId4" tooltip="https://bearmarkethealth.blogspot.com/2014/0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Rockwell"/>
              </a:rPr>
              <a:t> by Unknown Author is licensed under </a:t>
            </a:r>
            <a:r>
              <a:rPr lang="en-GB" sz="900" b="0" i="0" u="none" strike="noStrike" kern="1200" cap="none" spc="0" baseline="0">
                <a:solidFill>
                  <a:srgbClr val="000000"/>
                </a:solidFill>
                <a:uFillTx/>
                <a:latin typeface="Rockwell"/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900" b="0" i="0" u="none" strike="noStrike" kern="1200" cap="none" spc="0" baseline="0">
              <a:solidFill>
                <a:srgbClr val="000000"/>
              </a:solidFill>
              <a:uFillTx/>
              <a:latin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0241-617C-F234-647E-A876F8DB8E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0"/>
            <a:ext cx="10058400" cy="893268"/>
          </a:xfrm>
        </p:spPr>
        <p:txBody>
          <a:bodyPr anchorCtr="1"/>
          <a:lstStyle/>
          <a:p>
            <a:pPr lvl="0" algn="ctr"/>
            <a:r>
              <a:rPr lang="en-GB" sz="6000" b="1" i="1">
                <a:solidFill>
                  <a:srgbClr val="BD582C"/>
                </a:solidFill>
                <a:latin typeface="Century Gothic" pitchFamily="34"/>
              </a:rPr>
              <a:t>Dealing with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8A543-3E63-9A33-05D0-15ACFD9CB64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en-GB" sz="1900">
                <a:latin typeface="Century Gothic" pitchFamily="34"/>
              </a:rPr>
              <a:t>Having difficult conversations</a:t>
            </a:r>
          </a:p>
          <a:p>
            <a:pPr lvl="0">
              <a:lnSpc>
                <a:spcPct val="80000"/>
              </a:lnSpc>
            </a:pPr>
            <a:r>
              <a:rPr lang="en-GB" sz="1900">
                <a:latin typeface="Century Gothic" pitchFamily="34"/>
              </a:rPr>
              <a:t>Assertive value-based conversations </a:t>
            </a:r>
          </a:p>
          <a:p>
            <a:pPr lvl="0">
              <a:lnSpc>
                <a:spcPct val="80000"/>
              </a:lnSpc>
            </a:pPr>
            <a:r>
              <a:rPr lang="en-GB" sz="1900">
                <a:latin typeface="Century Gothic" pitchFamily="34"/>
              </a:rPr>
              <a:t>Contracting </a:t>
            </a:r>
          </a:p>
          <a:p>
            <a:pPr lvl="0">
              <a:lnSpc>
                <a:spcPct val="80000"/>
              </a:lnSpc>
            </a:pPr>
            <a:r>
              <a:rPr lang="en-GB" sz="1900">
                <a:latin typeface="Century Gothic" pitchFamily="34"/>
              </a:rPr>
              <a:t>Putting boundaries in place </a:t>
            </a:r>
          </a:p>
          <a:p>
            <a:pPr lvl="0">
              <a:lnSpc>
                <a:spcPct val="80000"/>
              </a:lnSpc>
            </a:pPr>
            <a:r>
              <a:rPr lang="en-GB" sz="1900">
                <a:latin typeface="Century Gothic" pitchFamily="34"/>
              </a:rPr>
              <a:t>Connecting with your values in conversations</a:t>
            </a:r>
          </a:p>
          <a:p>
            <a:pPr lvl="0">
              <a:lnSpc>
                <a:spcPct val="80000"/>
              </a:lnSpc>
            </a:pPr>
            <a:r>
              <a:rPr lang="en-GB" sz="1900">
                <a:latin typeface="Century Gothic" pitchFamily="34"/>
              </a:rPr>
              <a:t>Feeling isolated and putting steps in place to reduce this</a:t>
            </a:r>
          </a:p>
          <a:p>
            <a:pPr lvl="0">
              <a:lnSpc>
                <a:spcPct val="80000"/>
              </a:lnSpc>
            </a:pPr>
            <a:r>
              <a:rPr lang="en-GB" sz="1900">
                <a:latin typeface="Century Gothic" pitchFamily="34"/>
              </a:rPr>
              <a:t>Active listening</a:t>
            </a:r>
          </a:p>
          <a:p>
            <a:pPr lvl="0">
              <a:lnSpc>
                <a:spcPct val="80000"/>
              </a:lnSpc>
            </a:pPr>
            <a:r>
              <a:rPr lang="en-GB" sz="1900">
                <a:latin typeface="Century Gothic" pitchFamily="34"/>
              </a:rPr>
              <a:t>Reframing and finding common ground</a:t>
            </a:r>
          </a:p>
          <a:p>
            <a:pPr lvl="0">
              <a:lnSpc>
                <a:spcPct val="80000"/>
              </a:lnSpc>
            </a:pPr>
            <a:r>
              <a:rPr lang="en-GB" sz="1900">
                <a:latin typeface="Century Gothic" pitchFamily="34"/>
              </a:rPr>
              <a:t>Staying grounded </a:t>
            </a:r>
          </a:p>
          <a:p>
            <a:pPr lvl="0">
              <a:lnSpc>
                <a:spcPct val="80000"/>
              </a:lnSpc>
            </a:pPr>
            <a:r>
              <a:rPr lang="en-GB" sz="1900">
                <a:latin typeface="Century Gothic" pitchFamily="34"/>
              </a:rPr>
              <a:t>Negotiation</a:t>
            </a:r>
          </a:p>
        </p:txBody>
      </p:sp>
      <p:pic>
        <p:nvPicPr>
          <p:cNvPr id="4" name="Picture 6" descr="Deer fighting">
            <a:extLst>
              <a:ext uri="{FF2B5EF4-FFF2-40B4-BE49-F238E27FC236}">
                <a16:creationId xmlns:a16="http://schemas.microsoft.com/office/drawing/2014/main" id="{B4169890-9BBC-46D7-21CC-39A1D27D0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623" y="1759790"/>
            <a:ext cx="3610023" cy="46073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1265</TotalTime>
  <Words>709</Words>
  <Application>Microsoft Office PowerPoint</Application>
  <PresentationFormat>Widescreen</PresentationFormat>
  <Paragraphs>127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Century Gothic</vt:lpstr>
      <vt:lpstr>Rockwell</vt:lpstr>
      <vt:lpstr>Retrospect</vt:lpstr>
      <vt:lpstr>Wellness and Wellbeing</vt:lpstr>
      <vt:lpstr>PowerPoint Presentation</vt:lpstr>
      <vt:lpstr>Mental Health </vt:lpstr>
      <vt:lpstr>What does Wellness mean to you? </vt:lpstr>
      <vt:lpstr>How To Stay well at work  (some suggestions) </vt:lpstr>
      <vt:lpstr>Wellness – what works for you? </vt:lpstr>
      <vt:lpstr>What works?-continued </vt:lpstr>
      <vt:lpstr>Wellness Discussion  </vt:lpstr>
      <vt:lpstr>Dealing with Conflict</vt:lpstr>
      <vt:lpstr>How to process conflict </vt:lpstr>
      <vt:lpstr>Take aways </vt:lpstr>
      <vt:lpstr>The End Folks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Rossor</dc:creator>
  <cp:lastModifiedBy>Ann-Marie Carrey</cp:lastModifiedBy>
  <cp:revision>42</cp:revision>
  <dcterms:created xsi:type="dcterms:W3CDTF">2026-05-04T06:28:43Z</dcterms:created>
  <dcterms:modified xsi:type="dcterms:W3CDTF">2026-07-02T08:01:26Z</dcterms:modified>
</cp:coreProperties>
</file>