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70" r:id="rId5"/>
    <p:sldId id="264" r:id="rId6"/>
    <p:sldId id="271" r:id="rId7"/>
    <p:sldId id="276" r:id="rId8"/>
    <p:sldId id="277" r:id="rId9"/>
    <p:sldId id="272" r:id="rId10"/>
    <p:sldId id="265" r:id="rId11"/>
    <p:sldId id="273" r:id="rId12"/>
    <p:sldId id="274" r:id="rId13"/>
    <p:sldId id="275" r:id="rId14"/>
    <p:sldId id="260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EBBA9-4E4D-430B-A974-8A150E5419D4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D3C55-E170-4B64-82D6-A68695F83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7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8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3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National quality assurance on the horizon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1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79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1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OVERVIEW/INTRODUCTION TO HLP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5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LOVELY INFOGRAPHIC</a:t>
            </a:r>
            <a:r>
              <a:rPr lang="en-GB" baseline="0" dirty="0" smtClean="0"/>
              <a:t> HIGHLIGHTING THE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4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9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Level one expected to offer:</a:t>
            </a:r>
          </a:p>
          <a:p>
            <a:r>
              <a:rPr lang="en-GB" dirty="0" smtClean="0"/>
              <a:t>Stop smoking Services</a:t>
            </a:r>
          </a:p>
          <a:p>
            <a:r>
              <a:rPr lang="en-GB" dirty="0" err="1" smtClean="0"/>
              <a:t>Chlamydi</a:t>
            </a:r>
            <a:endParaRPr lang="en-GB" dirty="0" smtClean="0"/>
          </a:p>
          <a:p>
            <a:r>
              <a:rPr lang="en-GB" dirty="0" smtClean="0"/>
              <a:t>MUR’s (medicine use review)</a:t>
            </a:r>
          </a:p>
          <a:p>
            <a:r>
              <a:rPr lang="en-GB" dirty="0" smtClean="0"/>
              <a:t>NMS (new medicine service)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4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selection</a:t>
            </a:r>
            <a:r>
              <a:rPr lang="en-GB" baseline="0" dirty="0" smtClean="0"/>
              <a:t> not exhaustive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6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STP footprint BEDS, Luton and MK</a:t>
            </a:r>
          </a:p>
          <a:p>
            <a:r>
              <a:rPr lang="en-GB" dirty="0" smtClean="0"/>
              <a:t>Joining up HLP framework</a:t>
            </a:r>
          </a:p>
          <a:p>
            <a:endParaRPr lang="en-GB" dirty="0" smtClean="0"/>
          </a:p>
          <a:p>
            <a:r>
              <a:rPr lang="en-GB" dirty="0" smtClean="0"/>
              <a:t>Examples of gaps identified in the PNA:</a:t>
            </a:r>
          </a:p>
          <a:p>
            <a:endParaRPr lang="en-GB" dirty="0" smtClean="0"/>
          </a:p>
          <a:p>
            <a:r>
              <a:rPr lang="en-GB" dirty="0" smtClean="0"/>
              <a:t>Smoking cessation gaps: Increase delivery in level 2 services, community based outreach and sign-posting</a:t>
            </a:r>
          </a:p>
          <a:p>
            <a:endParaRPr lang="en-GB" dirty="0" smtClean="0"/>
          </a:p>
          <a:p>
            <a:r>
              <a:rPr lang="en-GB" dirty="0" smtClean="0"/>
              <a:t>Sexual Health gaps: Improve uptake of Chlamydia screening &amp; Emergency Hormonal Contraception especially in teenage hot spot wards, campaigns to raise awareness of and improve HIV screening</a:t>
            </a:r>
          </a:p>
          <a:p>
            <a:endParaRPr lang="en-GB" dirty="0" smtClean="0"/>
          </a:p>
          <a:p>
            <a:r>
              <a:rPr lang="en-GB" dirty="0" smtClean="0"/>
              <a:t>Long Term Conditions (LTC) gaps: Monitoring &amp; screening services for early detection of LTCs</a:t>
            </a:r>
          </a:p>
          <a:p>
            <a:endParaRPr lang="en-GB" dirty="0" smtClean="0"/>
          </a:p>
          <a:p>
            <a:r>
              <a:rPr lang="en-GB" dirty="0" smtClean="0"/>
              <a:t>Mental health, alcohol &amp; drug misuse, weight management, Older People gaps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3C55-E170-4B64-82D6-A68695F837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2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0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3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7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6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0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9D45-F863-40F3-838F-E5A9E2CC9B98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69A2-7B2A-41D2-9DD4-47CC04426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on.ac.uk/lhs/research/health/pharmacy/hl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Healthy Living Pharmacies</a:t>
            </a:r>
            <a:br>
              <a:rPr lang="en-GB" dirty="0" smtClean="0"/>
            </a:br>
            <a:r>
              <a:rPr lang="en-GB" dirty="0" smtClean="0"/>
              <a:t>Milton </a:t>
            </a:r>
            <a:r>
              <a:rPr lang="en-GB" dirty="0" smtClean="0"/>
              <a:t>Keynes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latin typeface="SimHei"/>
                <a:ea typeface="SimHei"/>
              </a:rPr>
              <a:t>"</a:t>
            </a:r>
            <a:r>
              <a:rPr lang="en-GB" sz="3100" dirty="0" smtClean="0"/>
              <a:t>delivering exceptional public health services through exceptional teams in exceptional premises that meet local needs</a:t>
            </a:r>
            <a:r>
              <a:rPr lang="en-GB" sz="3100" dirty="0" smtClean="0">
                <a:latin typeface="SimHei"/>
                <a:ea typeface="SimHei"/>
              </a:rPr>
              <a:t>"</a:t>
            </a: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176536"/>
          </a:xfrm>
        </p:spPr>
        <p:txBody>
          <a:bodyPr>
            <a:normAutofit fontScale="85000" lnSpcReduction="20000"/>
          </a:bodyPr>
          <a:lstStyle/>
          <a:p>
            <a:endParaRPr lang="en-GB" sz="2800" dirty="0" smtClean="0">
              <a:solidFill>
                <a:srgbClr val="00B050"/>
              </a:solidFill>
            </a:endParaRPr>
          </a:p>
          <a:p>
            <a:r>
              <a:rPr lang="en-GB" sz="2800" dirty="0" smtClean="0">
                <a:solidFill>
                  <a:srgbClr val="00B050"/>
                </a:solidFill>
              </a:rPr>
              <a:t>Beccy </a:t>
            </a:r>
            <a:r>
              <a:rPr lang="en-GB" sz="2800" dirty="0" smtClean="0">
                <a:solidFill>
                  <a:srgbClr val="00B050"/>
                </a:solidFill>
              </a:rPr>
              <a:t>White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Public </a:t>
            </a:r>
            <a:r>
              <a:rPr lang="en-GB" sz="2800" dirty="0" smtClean="0">
                <a:solidFill>
                  <a:srgbClr val="00B050"/>
                </a:solidFill>
              </a:rPr>
              <a:t>Health, Milton </a:t>
            </a:r>
            <a:r>
              <a:rPr lang="en-GB" sz="2800" dirty="0" smtClean="0">
                <a:solidFill>
                  <a:srgbClr val="00B050"/>
                </a:solidFill>
              </a:rPr>
              <a:t>Keynes Council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45224"/>
            <a:ext cx="1872208" cy="133614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2098726" cy="80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MK HLP Process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Training </a:t>
            </a:r>
          </a:p>
          <a:p>
            <a:r>
              <a:rPr lang="en-GB" sz="3000" dirty="0" smtClean="0"/>
              <a:t>Leadership training for Pharmacists or senior staff 12</a:t>
            </a:r>
            <a:r>
              <a:rPr lang="en-GB" sz="3000" baseline="30000" dirty="0" smtClean="0"/>
              <a:t>th</a:t>
            </a:r>
            <a:r>
              <a:rPr lang="en-GB" sz="3000" dirty="0" smtClean="0"/>
              <a:t> October</a:t>
            </a:r>
          </a:p>
          <a:p>
            <a:r>
              <a:rPr lang="en-GB" sz="3000" dirty="0" smtClean="0"/>
              <a:t>Health Champion network 20</a:t>
            </a:r>
            <a:r>
              <a:rPr lang="en-GB" sz="3000" baseline="30000" dirty="0" smtClean="0"/>
              <a:t>th</a:t>
            </a:r>
            <a:r>
              <a:rPr lang="en-GB" sz="3000" dirty="0" smtClean="0"/>
              <a:t> October</a:t>
            </a:r>
          </a:p>
          <a:p>
            <a:r>
              <a:rPr lang="en-GB" sz="3000" dirty="0" smtClean="0"/>
              <a:t>On-line RSPH level 2 training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Communications</a:t>
            </a:r>
          </a:p>
          <a:p>
            <a:r>
              <a:rPr lang="en-GB" sz="3000" dirty="0" smtClean="0"/>
              <a:t>GP’s - supporting</a:t>
            </a:r>
          </a:p>
          <a:p>
            <a:r>
              <a:rPr lang="en-GB" sz="3000" dirty="0" smtClean="0"/>
              <a:t>Public – Leader of the Council launching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MK HLP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Self Assessment Audit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853" y="2132856"/>
            <a:ext cx="8229600" cy="491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 smtClean="0"/>
              <a:t>Part 1 – 7 questions to progress to part 2</a:t>
            </a:r>
          </a:p>
          <a:p>
            <a:r>
              <a:rPr lang="en-GB" sz="3000" dirty="0" smtClean="0"/>
              <a:t>Part 2 - workforce development, engagement and environment sections.</a:t>
            </a:r>
          </a:p>
          <a:p>
            <a:r>
              <a:rPr lang="en-GB" sz="3000" dirty="0" smtClean="0"/>
              <a:t>Develop action plan </a:t>
            </a:r>
          </a:p>
          <a:p>
            <a:r>
              <a:rPr lang="en-GB" sz="3000" dirty="0"/>
              <a:t>Collect part 2 evidence for </a:t>
            </a:r>
            <a:r>
              <a:rPr lang="en-GB" sz="3000" dirty="0" smtClean="0"/>
              <a:t>portfolio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3000" i="1" dirty="0" smtClean="0"/>
              <a:t>Think about delivery of present PH services in your     pharmacy…innovation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9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MK HLP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Audit for accreditation</a:t>
            </a:r>
          </a:p>
          <a:p>
            <a:r>
              <a:rPr lang="en-GB" sz="3000" dirty="0" smtClean="0"/>
              <a:t>Currently MKC, LPC or CCG HLP assess</a:t>
            </a:r>
          </a:p>
          <a:p>
            <a:r>
              <a:rPr lang="en-GB" sz="3000" dirty="0" smtClean="0"/>
              <a:t>Audit self assessment evidence.</a:t>
            </a:r>
            <a:endParaRPr lang="en-GB" sz="3000" dirty="0"/>
          </a:p>
          <a:p>
            <a:r>
              <a:rPr lang="en-GB" sz="3000" dirty="0" smtClean="0"/>
              <a:t>Sign part 3 ‘declaration of compliance’</a:t>
            </a:r>
          </a:p>
          <a:p>
            <a:r>
              <a:rPr lang="en-GB" sz="3000" dirty="0" smtClean="0"/>
              <a:t>Record outcomes</a:t>
            </a:r>
          </a:p>
          <a:p>
            <a:pPr marL="0" indent="0" algn="ctr">
              <a:buNone/>
            </a:pPr>
            <a:endParaRPr lang="en-GB" i="1" dirty="0" smtClean="0"/>
          </a:p>
          <a:p>
            <a:pPr marL="0" indent="0" algn="ctr">
              <a:buNone/>
            </a:pPr>
            <a:r>
              <a:rPr lang="en-GB" sz="3000" i="1" dirty="0" smtClean="0"/>
              <a:t>Think how </a:t>
            </a:r>
            <a:r>
              <a:rPr lang="en-GB" sz="3000" i="1" dirty="0"/>
              <a:t>are you going to differentiate yourself as a HLP and make a difference in your locality</a:t>
            </a:r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MK HLP </a:t>
            </a:r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Start the </a:t>
            </a:r>
            <a:r>
              <a:rPr lang="en-GB" dirty="0">
                <a:solidFill>
                  <a:srgbClr val="00B050"/>
                </a:solidFill>
              </a:rPr>
              <a:t>H</a:t>
            </a:r>
            <a:r>
              <a:rPr lang="en-GB" dirty="0" smtClean="0">
                <a:solidFill>
                  <a:srgbClr val="00B050"/>
                </a:solidFill>
              </a:rPr>
              <a:t>LP journey!</a:t>
            </a:r>
          </a:p>
          <a:p>
            <a:r>
              <a:rPr lang="en-GB" sz="3000" dirty="0" smtClean="0"/>
              <a:t>Health Promotion Zone – 6 campaigns a year.  Launch with Stoptober – Know your CO2</a:t>
            </a:r>
          </a:p>
          <a:p>
            <a:r>
              <a:rPr lang="en-GB" sz="3000" dirty="0" smtClean="0"/>
              <a:t>HLP Resources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328498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1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‘burning’ questions</a:t>
            </a:r>
            <a:r>
              <a:rPr lang="en-GB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34369"/>
            <a:ext cx="6858000" cy="3857625"/>
          </a:xfrm>
        </p:spPr>
      </p:pic>
    </p:spTree>
    <p:extLst>
      <p:ext uri="{BB962C8B-B14F-4D97-AF65-F5344CB8AC3E}">
        <p14:creationId xmlns:p14="http://schemas.microsoft.com/office/powerpoint/2010/main" val="253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1560" y="5744092"/>
            <a:ext cx="503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mtClean="0">
                <a:solidFill>
                  <a:prstClr val="black"/>
                </a:solidFill>
                <a:hlinkClick r:id="rId3"/>
              </a:rPr>
              <a:t>Short film showing overview of HLP - Aston HLP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MK branding</a:t>
            </a: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4698"/>
            <a:ext cx="6624736" cy="462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HLP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"/>
          <a:stretch/>
        </p:blipFill>
        <p:spPr bwMode="auto">
          <a:xfrm>
            <a:off x="1429875" y="1600200"/>
            <a:ext cx="6284250" cy="43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7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distinguishes a HLP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Consistently delivers broad range of high quality services</a:t>
            </a:r>
          </a:p>
          <a:p>
            <a:r>
              <a:rPr lang="en-GB" dirty="0" smtClean="0"/>
              <a:t>Quality, innovation and productivity</a:t>
            </a:r>
          </a:p>
          <a:p>
            <a:r>
              <a:rPr lang="en-GB" dirty="0" smtClean="0"/>
              <a:t>Proactive team ethos</a:t>
            </a:r>
          </a:p>
          <a:p>
            <a:r>
              <a:rPr lang="en-GB" dirty="0" smtClean="0"/>
              <a:t>Trained RSPH level 2 Health Champion</a:t>
            </a:r>
          </a:p>
          <a:p>
            <a:r>
              <a:rPr lang="en-GB" dirty="0" smtClean="0"/>
              <a:t>Identifiable by public</a:t>
            </a:r>
          </a:p>
          <a:p>
            <a:r>
              <a:rPr lang="en-GB" dirty="0" smtClean="0"/>
              <a:t>Achievement of Quality Criteria</a:t>
            </a:r>
          </a:p>
          <a:p>
            <a:r>
              <a:rPr lang="en-GB" dirty="0" smtClean="0"/>
              <a:t>HLP Quality 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5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Components of a HLP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2" y="1600200"/>
            <a:ext cx="74204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203848" y="1340768"/>
            <a:ext cx="2664296" cy="5184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MK HLP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2011- 2012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sz="3000" dirty="0" smtClean="0"/>
              <a:t>Part of Pathfinder, PCT led, 5/47 settings accredited, scheme lapsed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2016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 </a:t>
            </a:r>
            <a:r>
              <a:rPr lang="en-GB" sz="3000" dirty="0"/>
              <a:t>LA PH </a:t>
            </a:r>
            <a:r>
              <a:rPr lang="en-GB" sz="3000" dirty="0" smtClean="0"/>
              <a:t>led in partnership with LPC and supported  by MKCCG</a:t>
            </a:r>
            <a:endParaRPr lang="en-GB" sz="3000" dirty="0"/>
          </a:p>
          <a:p>
            <a:r>
              <a:rPr lang="en-GB" sz="3000" dirty="0"/>
              <a:t> </a:t>
            </a:r>
            <a:r>
              <a:rPr lang="en-GB" sz="3000" dirty="0" smtClean="0"/>
              <a:t>33/47 settings trained </a:t>
            </a:r>
            <a:r>
              <a:rPr lang="en-GB" sz="3000" dirty="0"/>
              <a:t>so far</a:t>
            </a:r>
          </a:p>
          <a:p>
            <a:r>
              <a:rPr lang="en-GB" sz="3000" dirty="0"/>
              <a:t> </a:t>
            </a:r>
            <a:r>
              <a:rPr lang="en-GB" sz="3000" dirty="0" smtClean="0"/>
              <a:t>re-launch </a:t>
            </a:r>
            <a:r>
              <a:rPr lang="en-GB" sz="3000" dirty="0"/>
              <a:t>October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2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446520" cy="38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– national  steer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036983"/>
            <a:ext cx="5400600" cy="1200329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3 </a:t>
            </a:r>
            <a:r>
              <a:rPr lang="en-GB" dirty="0"/>
              <a:t>key roles for the community pharmacy of the future:</a:t>
            </a:r>
          </a:p>
          <a:p>
            <a:r>
              <a:rPr lang="en-GB" dirty="0" smtClean="0"/>
              <a:t>3/3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- As </a:t>
            </a:r>
            <a:r>
              <a:rPr lang="en-GB" dirty="0"/>
              <a:t>the neighbourhood health and wellbeing </a:t>
            </a:r>
            <a:r>
              <a:rPr lang="en-GB" dirty="0" smtClean="0"/>
              <a:t>hub – </a:t>
            </a:r>
          </a:p>
          <a:p>
            <a:r>
              <a:rPr lang="en-GB" dirty="0" smtClean="0"/>
              <a:t>becoming </a:t>
            </a:r>
            <a:r>
              <a:rPr lang="en-GB" dirty="0"/>
              <a:t>the ‘go-to’ destination for support, advice and </a:t>
            </a:r>
            <a:r>
              <a:rPr lang="en-GB" dirty="0" smtClean="0"/>
              <a:t>resources </a:t>
            </a:r>
            <a:r>
              <a:rPr lang="en-GB" dirty="0"/>
              <a:t>on staying well and living independently.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1700808"/>
            <a:ext cx="2088232" cy="175432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'Reducing Premature Mortality: the Role of Community </a:t>
            </a:r>
            <a:r>
              <a:rPr lang="en-GB" dirty="0" smtClean="0"/>
              <a:t>Pharmacies‘ Report</a:t>
            </a:r>
          </a:p>
          <a:p>
            <a:r>
              <a:rPr lang="en-GB" i="1" dirty="0" smtClean="0"/>
              <a:t>2015</a:t>
            </a:r>
            <a:r>
              <a:rPr lang="en-GB" i="1" dirty="0"/>
              <a:t> </a:t>
            </a:r>
            <a:r>
              <a:rPr lang="en-GB" i="1" dirty="0" smtClean="0"/>
              <a:t>RSPH</a:t>
            </a:r>
            <a:endParaRPr lang="en-GB" i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16663" r="17056" b="13703"/>
          <a:stretch/>
        </p:blipFill>
        <p:spPr bwMode="auto">
          <a:xfrm>
            <a:off x="5930744" y="4134014"/>
            <a:ext cx="3033744" cy="2031290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Strategic – local steer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797886" cy="39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707904" y="4653136"/>
            <a:ext cx="223224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44208" y="2060848"/>
            <a:ext cx="2016224" cy="646331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Support gaps identified in PNA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3284984"/>
            <a:ext cx="2376264" cy="923330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Increase </a:t>
            </a:r>
            <a:r>
              <a:rPr lang="en-GB" dirty="0"/>
              <a:t>uptake of existing commissioned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4725144"/>
            <a:ext cx="2808312" cy="92333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Increase profile </a:t>
            </a:r>
            <a:r>
              <a:rPr lang="en-GB" dirty="0"/>
              <a:t>of </a:t>
            </a:r>
            <a:r>
              <a:rPr lang="en-GB" dirty="0" smtClean="0"/>
              <a:t>CP…increase footfall  </a:t>
            </a:r>
            <a:r>
              <a:rPr lang="en-GB" dirty="0"/>
              <a:t>= increase revenues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6093296"/>
            <a:ext cx="7992888" cy="646331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Ability to demonstrate to both present and future commissioners what community pharmacy can deliver</a:t>
            </a:r>
          </a:p>
        </p:txBody>
      </p:sp>
    </p:spTree>
    <p:extLst>
      <p:ext uri="{BB962C8B-B14F-4D97-AF65-F5344CB8AC3E}">
        <p14:creationId xmlns:p14="http://schemas.microsoft.com/office/powerpoint/2010/main" val="814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MK HLP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Training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Self Assessment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GB" sz="2400" dirty="0" smtClean="0"/>
              <a:t>Part 1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GB" sz="2400" dirty="0" smtClean="0"/>
              <a:t>Part 2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GB" sz="2400" dirty="0" smtClean="0"/>
              <a:t>Part 3 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Audit for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accreditation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4440"/>
            <a:ext cx="5432672" cy="56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524</Words>
  <Application>Microsoft Office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Healthy Living Pharmacies Milton Keynes "delivering exceptional public health services through exceptional teams in exceptional premises that meet local needs"</vt:lpstr>
      <vt:lpstr>MK branding</vt:lpstr>
      <vt:lpstr>What is a HLP</vt:lpstr>
      <vt:lpstr>What distinguishes a HLP</vt:lpstr>
      <vt:lpstr>Components of a HLP</vt:lpstr>
      <vt:lpstr>MK HLP history</vt:lpstr>
      <vt:lpstr>Strategic – national  steer</vt:lpstr>
      <vt:lpstr>Strategic – local steer</vt:lpstr>
      <vt:lpstr>MK HLP Process</vt:lpstr>
      <vt:lpstr>MK HLP Process</vt:lpstr>
      <vt:lpstr>MK HLP Process</vt:lpstr>
      <vt:lpstr>MK HLP process</vt:lpstr>
      <vt:lpstr>MK HLP next steps</vt:lpstr>
      <vt:lpstr>Any ‘burning’ questions?</vt:lpstr>
    </vt:vector>
  </TitlesOfParts>
  <Company>Milton Keynes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Living Pharmacies Milton Keynes</dc:title>
  <dc:creator>White, Beccy</dc:creator>
  <cp:lastModifiedBy>White, Beccy</cp:lastModifiedBy>
  <cp:revision>43</cp:revision>
  <cp:lastPrinted>2016-09-28T15:42:57Z</cp:lastPrinted>
  <dcterms:created xsi:type="dcterms:W3CDTF">2016-09-28T10:06:01Z</dcterms:created>
  <dcterms:modified xsi:type="dcterms:W3CDTF">2016-09-28T16:02:07Z</dcterms:modified>
</cp:coreProperties>
</file>